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8288000" cy="10287000"/>
  <p:notesSz cx="6858000" cy="9144000"/>
  <p:embeddedFontLst>
    <p:embeddedFont>
      <p:font typeface="Open Sauce Bold" charset="1" panose="00000800000000000000"/>
      <p:regular r:id="rId32"/>
    </p:embeddedFont>
    <p:embeddedFont>
      <p:font typeface="Open Sauce Bold Italics" charset="1" panose="00000800000000000000"/>
      <p:regular r:id="rId33"/>
    </p:embeddedFont>
    <p:embeddedFont>
      <p:font typeface="Montserrat Bold" charset="1" panose="00000800000000000000"/>
      <p:regular r:id="rId34"/>
    </p:embeddedFont>
    <p:embeddedFont>
      <p:font typeface="Montserrat Ultra-Bold" charset="1" panose="00000900000000000000"/>
      <p:regular r:id="rId35"/>
    </p:embeddedFont>
    <p:embeddedFont>
      <p:font typeface="Open Sauce" charset="1" panose="00000500000000000000"/>
      <p:regular r:id="rId36"/>
    </p:embeddedFont>
    <p:embeddedFont>
      <p:font typeface="Open Sauce Italics" charset="1" panose="00000500000000000000"/>
      <p:regular r:id="rId37"/>
    </p:embeddedFont>
    <p:embeddedFont>
      <p:font typeface="Montserrat" charset="1" panose="00000500000000000000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7.png" Type="http://schemas.openxmlformats.org/officeDocument/2006/relationships/image"/><Relationship Id="rId4" Target="../embeddings/oleObject3.bin" Type="http://schemas.openxmlformats.org/officeDocument/2006/relationships/oleObject"/><Relationship Id="rId5" Target="../media/image2.png" Type="http://schemas.openxmlformats.org/officeDocument/2006/relationships/image"/><Relationship Id="rId6" Target="../media/image2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embeddings/oleObject1.bin" Type="http://schemas.openxmlformats.org/officeDocument/2006/relationships/oleObject"/><Relationship Id="rId5" Target="../media/image2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9.png" Type="http://schemas.openxmlformats.org/officeDocument/2006/relationships/image"/><Relationship Id="rId5" Target="../embeddings/oleObject4.bin" Type="http://schemas.openxmlformats.org/officeDocument/2006/relationships/oleObjec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0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2.png" Type="http://schemas.openxmlformats.org/officeDocument/2006/relationships/image"/><Relationship Id="rId4" Target="../embeddings/oleObject5.bin" Type="http://schemas.openxmlformats.org/officeDocument/2006/relationships/oleObject"/><Relationship Id="rId5" Target="../media/image2.png" Type="http://schemas.openxmlformats.org/officeDocument/2006/relationships/image"/><Relationship Id="rId6" Target="../media/image33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4.png" Type="http://schemas.openxmlformats.org/officeDocument/2006/relationships/image"/><Relationship Id="rId5" Target="../embeddings/oleObject6.bin" Type="http://schemas.openxmlformats.org/officeDocument/2006/relationships/oleObjec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embeddings/oleObject2.bin" Type="http://schemas.openxmlformats.org/officeDocument/2006/relationships/oleObjec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040681" y="-180578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-1662139" y="215365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4954061" y="8017217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319156" y="400502"/>
            <a:ext cx="829290" cy="823550"/>
          </a:xfrm>
          <a:custGeom>
            <a:avLst/>
            <a:gdLst/>
            <a:ahLst/>
            <a:cxnLst/>
            <a:rect r="r" b="b" t="t" l="l"/>
            <a:pathLst>
              <a:path h="823550" w="829290">
                <a:moveTo>
                  <a:pt x="0" y="0"/>
                </a:moveTo>
                <a:lnTo>
                  <a:pt x="829290" y="0"/>
                </a:lnTo>
                <a:lnTo>
                  <a:pt x="829290" y="823550"/>
                </a:lnTo>
                <a:lnTo>
                  <a:pt x="0" y="8235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39296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37741" y="519543"/>
            <a:ext cx="2040696" cy="57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Università degli Studi di Brescia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252776" y="9220200"/>
            <a:ext cx="5782449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b="true" sz="1800" i="true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Federico Sabbadini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40608" y="4733015"/>
            <a:ext cx="16606783" cy="2174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7" spc="29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TALENT_RADAR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40608" y="3131407"/>
            <a:ext cx="16606783" cy="2174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8" spc="291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TALENT_RADAR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0608" y="3859496"/>
            <a:ext cx="16606783" cy="2174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8" spc="291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TALENT_RADAR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29255" y="1481252"/>
            <a:ext cx="14930615" cy="7324496"/>
          </a:xfrm>
          <a:custGeom>
            <a:avLst/>
            <a:gdLst/>
            <a:ahLst/>
            <a:cxnLst/>
            <a:rect r="r" b="b" t="t" l="l"/>
            <a:pathLst>
              <a:path h="7324496" w="14930615">
                <a:moveTo>
                  <a:pt x="0" y="0"/>
                </a:moveTo>
                <a:lnTo>
                  <a:pt x="14930615" y="0"/>
                </a:lnTo>
                <a:lnTo>
                  <a:pt x="14930615" y="7324496"/>
                </a:lnTo>
                <a:lnTo>
                  <a:pt x="0" y="73244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-9015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Market Value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Valore economico normalizzato multi-fattoriale.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64143" y="6753225"/>
            <a:ext cx="12149047" cy="1869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 mercati calcistici incorporano informazioni sul potential più velocemente di quanto si manifesti nelle performance dei singoli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Club con scouting avanzato alzano il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prezzo del cartellino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prima che il vero potenziale diventi ovvio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L’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esposizione internazionale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di un giocatore amplifica il market value oltre le pure abilità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817307" y="3565998"/>
            <a:ext cx="2262199" cy="2062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63277" indent="-181639" lvl="1">
              <a:lnSpc>
                <a:spcPts val="2355"/>
              </a:lnSpc>
              <a:buFont typeface="Arial"/>
              <a:buChar char="•"/>
            </a:pPr>
            <a:r>
              <a:rPr lang="en-US" sz="1682" spc="55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Sqrt Smoothing: Riduce impatto di trasferimenti "irrazionali" (Neymar €222M, bubble contracts)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2764143" y="3190992"/>
            <a:ext cx="9244055" cy="2981208"/>
          </a:xfrm>
          <a:custGeom>
            <a:avLst/>
            <a:gdLst/>
            <a:ahLst/>
            <a:cxnLst/>
            <a:rect r="r" b="b" t="t" l="l"/>
            <a:pathLst>
              <a:path h="2981208" w="9244055">
                <a:moveTo>
                  <a:pt x="0" y="0"/>
                </a:moveTo>
                <a:lnTo>
                  <a:pt x="9244055" y="0"/>
                </a:lnTo>
                <a:lnTo>
                  <a:pt x="9244055" y="2981208"/>
                </a:lnTo>
                <a:lnTo>
                  <a:pt x="0" y="29812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77495" y="6301896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37214" y="1463717"/>
            <a:ext cx="15213571" cy="7359565"/>
          </a:xfrm>
          <a:custGeom>
            <a:avLst/>
            <a:gdLst/>
            <a:ahLst/>
            <a:cxnLst/>
            <a:rect r="r" b="b" t="t" l="l"/>
            <a:pathLst>
              <a:path h="7359565" w="15213571">
                <a:moveTo>
                  <a:pt x="0" y="0"/>
                </a:moveTo>
                <a:lnTo>
                  <a:pt x="15213572" y="0"/>
                </a:lnTo>
                <a:lnTo>
                  <a:pt x="15213572" y="7359566"/>
                </a:lnTo>
                <a:lnTo>
                  <a:pt x="0" y="7359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24318" y="4319879"/>
            <a:ext cx="10632772" cy="4938421"/>
          </a:xfrm>
          <a:custGeom>
            <a:avLst/>
            <a:gdLst/>
            <a:ahLst/>
            <a:cxnLst/>
            <a:rect r="r" b="b" t="t" l="l"/>
            <a:pathLst>
              <a:path h="4938421" w="10632772">
                <a:moveTo>
                  <a:pt x="0" y="0"/>
                </a:moveTo>
                <a:lnTo>
                  <a:pt x="10632772" y="0"/>
                </a:lnTo>
                <a:lnTo>
                  <a:pt x="10632772" y="4938421"/>
                </a:lnTo>
                <a:lnTo>
                  <a:pt x="0" y="49384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-793" t="-32263" r="-2233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24318" y="1571457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 to Price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24318" y="2484953"/>
            <a:ext cx="4933935" cy="621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Rapporto qualità tecnica/prezzo per identificare occasioni di mercato.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533513" y="4582879"/>
            <a:ext cx="3496410" cy="4383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Il potenziale si manifesta gradualmente e il mercato può essere lento a coglierlo  (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finestra di opportunity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Skill-to-Price alto potrebbe identificare non solo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"hidden gems"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sottovalutate dal mercato, ma anche giocatori di classe 0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basso prezzo</a:t>
            </a:r>
          </a:p>
          <a:p>
            <a:pPr algn="just">
              <a:lnSpc>
                <a:spcPts val="2495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598733" y="1496653"/>
            <a:ext cx="9384234" cy="2052801"/>
          </a:xfrm>
          <a:custGeom>
            <a:avLst/>
            <a:gdLst/>
            <a:ahLst/>
            <a:cxnLst/>
            <a:rect r="r" b="b" t="t" l="l"/>
            <a:pathLst>
              <a:path h="2052801" w="9384234">
                <a:moveTo>
                  <a:pt x="0" y="0"/>
                </a:moveTo>
                <a:lnTo>
                  <a:pt x="9384234" y="0"/>
                </a:lnTo>
                <a:lnTo>
                  <a:pt x="9384234" y="2052801"/>
                </a:lnTo>
                <a:lnTo>
                  <a:pt x="0" y="20528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42868" y="1028700"/>
            <a:ext cx="13802264" cy="8229600"/>
          </a:xfrm>
          <a:custGeom>
            <a:avLst/>
            <a:gdLst/>
            <a:ahLst/>
            <a:cxnLst/>
            <a:rect r="r" b="b" t="t" l="l"/>
            <a:pathLst>
              <a:path h="8229600" w="13802264">
                <a:moveTo>
                  <a:pt x="0" y="0"/>
                </a:moveTo>
                <a:lnTo>
                  <a:pt x="13802264" y="0"/>
                </a:lnTo>
                <a:lnTo>
                  <a:pt x="1380226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92359" y="2984096"/>
            <a:ext cx="13999238" cy="1819901"/>
          </a:xfrm>
          <a:custGeom>
            <a:avLst/>
            <a:gdLst/>
            <a:ahLst/>
            <a:cxnLst/>
            <a:rect r="r" b="b" t="t" l="l"/>
            <a:pathLst>
              <a:path h="1819901" w="13999238">
                <a:moveTo>
                  <a:pt x="0" y="0"/>
                </a:moveTo>
                <a:lnTo>
                  <a:pt x="13999239" y="0"/>
                </a:lnTo>
                <a:lnTo>
                  <a:pt x="13999239" y="1819901"/>
                </a:lnTo>
                <a:lnTo>
                  <a:pt x="0" y="18199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162053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Athletic Potential Index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987696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Potenziale fisico composito (velocità + agilità + potenza + resistenza).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04770" y="5639907"/>
            <a:ext cx="5426420" cy="3440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Skills tecniche si degradano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con la fatica  (atleti superiori fisicamente mantengono la qualità più a lungo nel match)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Atleti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base fisica superiore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mantengono performance più a lungo nella carriera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Calcio moderno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sempre più atletico: velocità, potenza e resistenza sono prerequisiti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2092359" y="5668482"/>
            <a:ext cx="7105597" cy="3507826"/>
          </a:xfrm>
          <a:custGeom>
            <a:avLst/>
            <a:gdLst/>
            <a:ahLst/>
            <a:cxnLst/>
            <a:rect r="r" b="b" t="t" l="l"/>
            <a:pathLst>
              <a:path h="3507826" w="7105597">
                <a:moveTo>
                  <a:pt x="0" y="0"/>
                </a:moveTo>
                <a:lnTo>
                  <a:pt x="7105597" y="0"/>
                </a:lnTo>
                <a:lnTo>
                  <a:pt x="7105597" y="3507826"/>
                </a:lnTo>
                <a:lnTo>
                  <a:pt x="0" y="3507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162989" y="-2314514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28194" y="1007464"/>
            <a:ext cx="14631611" cy="8250836"/>
          </a:xfrm>
          <a:custGeom>
            <a:avLst/>
            <a:gdLst/>
            <a:ahLst/>
            <a:cxnLst/>
            <a:rect r="r" b="b" t="t" l="l"/>
            <a:pathLst>
              <a:path h="8250836" w="14631611">
                <a:moveTo>
                  <a:pt x="0" y="0"/>
                </a:moveTo>
                <a:lnTo>
                  <a:pt x="14631612" y="0"/>
                </a:lnTo>
                <a:lnTo>
                  <a:pt x="14631612" y="8250836"/>
                </a:lnTo>
                <a:lnTo>
                  <a:pt x="0" y="82508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-5735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Overall Rating Aged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Rating attuale corretto per età (75 a 20 anni &gt; 75 a 30 anni).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93371" y="6143625"/>
            <a:ext cx="11301259" cy="1554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Giocatori raggiungono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picco tecnico tra 26-29 anni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(rating identici prima/dopo questo window hanno significati opposti)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Stesso overall rating a età diverse ha valore predittivo completamente diverso (75 overall a 18 anni indica margini di crescita enormi, a 28 anni indica plateau)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3576919" y="3339150"/>
            <a:ext cx="11134163" cy="2073738"/>
          </a:xfrm>
          <a:custGeom>
            <a:avLst/>
            <a:gdLst/>
            <a:ahLst/>
            <a:cxnLst/>
            <a:rect r="r" b="b" t="t" l="l"/>
            <a:pathLst>
              <a:path h="2073738" w="11134163">
                <a:moveTo>
                  <a:pt x="0" y="0"/>
                </a:moveTo>
                <a:lnTo>
                  <a:pt x="11134162" y="0"/>
                </a:lnTo>
                <a:lnTo>
                  <a:pt x="11134162" y="2073738"/>
                </a:lnTo>
                <a:lnTo>
                  <a:pt x="0" y="20737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39455" y="1693444"/>
            <a:ext cx="14510216" cy="6493322"/>
          </a:xfrm>
          <a:custGeom>
            <a:avLst/>
            <a:gdLst/>
            <a:ahLst/>
            <a:cxnLst/>
            <a:rect r="r" b="b" t="t" l="l"/>
            <a:pathLst>
              <a:path h="6493322" w="14510216">
                <a:moveTo>
                  <a:pt x="0" y="0"/>
                </a:moveTo>
                <a:lnTo>
                  <a:pt x="14510216" y="0"/>
                </a:lnTo>
                <a:lnTo>
                  <a:pt x="14510216" y="6493321"/>
                </a:lnTo>
                <a:lnTo>
                  <a:pt x="0" y="64933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Object 6" id="6"/>
          <p:cNvGraphicFramePr/>
          <p:nvPr/>
        </p:nvGraphicFramePr>
        <p:xfrm>
          <a:off x="11332344" y="1028700"/>
          <a:ext cx="7586157" cy="4274588"/>
        </p:xfrm>
        <a:graphic>
          <a:graphicData uri="http://schemas.openxmlformats.org/presentationml/2006/ole">
            <p:oleObj imgW="9105900" imgH="57912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3685725"/>
            <a:ext cx="15319794" cy="5572575"/>
          </a:xfrm>
          <a:custGeom>
            <a:avLst/>
            <a:gdLst/>
            <a:ahLst/>
            <a:cxnLst/>
            <a:rect r="r" b="b" t="t" l="l"/>
            <a:pathLst>
              <a:path h="5572575" w="15319794">
                <a:moveTo>
                  <a:pt x="0" y="0"/>
                </a:moveTo>
                <a:lnTo>
                  <a:pt x="15319794" y="0"/>
                </a:lnTo>
                <a:lnTo>
                  <a:pt x="15319794" y="5572575"/>
                </a:lnTo>
                <a:lnTo>
                  <a:pt x="0" y="55725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0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19787" y="1467863"/>
            <a:ext cx="7824213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4"/>
              </a:lnSpc>
            </a:pPr>
            <a:r>
              <a:rPr lang="en-US" sz="6641" spc="-31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Target Definition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Object 6" id="6"/>
          <p:cNvGraphicFramePr/>
          <p:nvPr/>
        </p:nvGraphicFramePr>
        <p:xfrm>
          <a:off x="10576133" y="1476763"/>
          <a:ext cx="7586157" cy="4274588"/>
        </p:xfrm>
        <a:graphic>
          <a:graphicData uri="http://schemas.openxmlformats.org/presentationml/2006/ole">
            <p:oleObj imgW="9105900" imgH="57912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-6417205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53040" y="4437207"/>
            <a:ext cx="15482764" cy="4385653"/>
            <a:chOff x="0" y="0"/>
            <a:chExt cx="20643685" cy="584753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804407" cy="5847538"/>
            </a:xfrm>
            <a:custGeom>
              <a:avLst/>
              <a:gdLst/>
              <a:ahLst/>
              <a:cxnLst/>
              <a:rect r="r" b="b" t="t" l="l"/>
              <a:pathLst>
                <a:path h="5847538" w="6804407">
                  <a:moveTo>
                    <a:pt x="0" y="0"/>
                  </a:moveTo>
                  <a:lnTo>
                    <a:pt x="6804407" y="0"/>
                  </a:lnTo>
                  <a:lnTo>
                    <a:pt x="6804407" y="5847538"/>
                  </a:lnTo>
                  <a:lnTo>
                    <a:pt x="0" y="58475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90000"/>
              </a:blip>
              <a:stretch>
                <a:fillRect l="0" t="0" r="0" b="-195526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6804407" y="0"/>
              <a:ext cx="7002618" cy="5847538"/>
            </a:xfrm>
            <a:custGeom>
              <a:avLst/>
              <a:gdLst/>
              <a:ahLst/>
              <a:cxnLst/>
              <a:rect r="r" b="b" t="t" l="l"/>
              <a:pathLst>
                <a:path h="5847538" w="7002618">
                  <a:moveTo>
                    <a:pt x="0" y="0"/>
                  </a:moveTo>
                  <a:lnTo>
                    <a:pt x="7002619" y="0"/>
                  </a:lnTo>
                  <a:lnTo>
                    <a:pt x="7002619" y="5847538"/>
                  </a:lnTo>
                  <a:lnTo>
                    <a:pt x="0" y="58475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90000"/>
              </a:blip>
              <a:stretch>
                <a:fillRect l="0" t="-102148" r="0" b="-101986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3807026" y="0"/>
              <a:ext cx="6836660" cy="5847538"/>
            </a:xfrm>
            <a:custGeom>
              <a:avLst/>
              <a:gdLst/>
              <a:ahLst/>
              <a:cxnLst/>
              <a:rect r="r" b="b" t="t" l="l"/>
              <a:pathLst>
                <a:path h="5847538" w="6836660">
                  <a:moveTo>
                    <a:pt x="0" y="0"/>
                  </a:moveTo>
                  <a:lnTo>
                    <a:pt x="6836659" y="0"/>
                  </a:lnTo>
                  <a:lnTo>
                    <a:pt x="6836659" y="5847538"/>
                  </a:lnTo>
                  <a:lnTo>
                    <a:pt x="0" y="58475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90000"/>
              </a:blip>
              <a:stretch>
                <a:fillRect l="0" t="-196927" r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802419" y="1881114"/>
            <a:ext cx="9773715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33980" indent="-716990" lvl="1">
              <a:lnSpc>
                <a:spcPts val="7704"/>
              </a:lnSpc>
              <a:buAutoNum type="arabicPeriod" startAt="1"/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Dataset Analysis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23012" y="4799815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849541" y="5404778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012805" y="5714624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49541" y="6319744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686276" y="7493530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755969" y="8015718"/>
            <a:ext cx="326529" cy="34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3131"/>
                </a:solidFill>
                <a:latin typeface="Open Sauce"/>
                <a:ea typeface="Open Sauce"/>
                <a:cs typeface="Open Sauce"/>
                <a:sym typeface="Open Sauce"/>
              </a:rPr>
              <a:t>--&gt;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41554" y="1423845"/>
            <a:ext cx="15028708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4"/>
              </a:lnSpc>
            </a:pPr>
            <a:r>
              <a:rPr lang="en-US" sz="6641" spc="-31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4. </a:t>
            </a: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Model Definition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4292755"/>
            <a:ext cx="7198445" cy="32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48"/>
              </a:lnSpc>
            </a:pP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Scelta del modello</a:t>
            </a:r>
            <a:r>
              <a:rPr lang="en-US" sz="1820" spc="60">
                <a:solidFill>
                  <a:srgbClr val="EBEBEB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820" spc="60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Random Forest</a:t>
            </a:r>
          </a:p>
          <a:p>
            <a:pPr algn="just">
              <a:lnSpc>
                <a:spcPts val="2548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RF ha il 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massimo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potenziale: F1=1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mostra elevate capacità (sia recall che accuratezza)</a:t>
            </a:r>
          </a:p>
          <a:p>
            <a:pPr algn="just">
              <a:lnSpc>
                <a:spcPts val="700"/>
              </a:lnSpc>
            </a:pPr>
          </a:p>
          <a:p>
            <a:pPr algn="just">
              <a:lnSpc>
                <a:spcPts val="714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L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'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overfitting è controllabile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tramite   max_depth, o min_samples_leaf</a:t>
            </a:r>
          </a:p>
          <a:p>
            <a:pPr algn="just">
              <a:lnSpc>
                <a:spcPts val="700"/>
              </a:lnSpc>
            </a:pPr>
          </a:p>
          <a:p>
            <a:pPr algn="just">
              <a:lnSpc>
                <a:spcPts val="714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Pa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all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e</a:t>
            </a:r>
            <a:r>
              <a:rPr lang="en-US" sz="1820" spc="6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lizzazione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tramite n_jobs=-1:  tuning molto più veloce utilizzando tutti i core (non possibile in modelli sequenziali)</a:t>
            </a:r>
          </a:p>
        </p:txBody>
      </p:sp>
      <p:graphicFrame>
        <p:nvGraphicFramePr>
          <p:cNvPr name="Object 9" id="9"/>
          <p:cNvGraphicFramePr/>
          <p:nvPr/>
        </p:nvGraphicFramePr>
        <p:xfrm>
          <a:off x="2557554" y="4361131"/>
          <a:ext cx="6443975" cy="3168349"/>
        </p:xfrm>
        <a:graphic>
          <a:graphicData uri="http://schemas.openxmlformats.org/presentationml/2006/ole">
            <p:oleObj imgW="7734300" imgH="44577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36363" y="1539355"/>
            <a:ext cx="11284993" cy="7208289"/>
          </a:xfrm>
          <a:custGeom>
            <a:avLst/>
            <a:gdLst/>
            <a:ahLst/>
            <a:cxnLst/>
            <a:rect r="r" b="b" t="t" l="l"/>
            <a:pathLst>
              <a:path h="7208289" w="11284993">
                <a:moveTo>
                  <a:pt x="0" y="0"/>
                </a:moveTo>
                <a:lnTo>
                  <a:pt x="11284993" y="0"/>
                </a:lnTo>
                <a:lnTo>
                  <a:pt x="11284993" y="7208290"/>
                </a:lnTo>
                <a:lnTo>
                  <a:pt x="0" y="72082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777826" y="2509758"/>
            <a:ext cx="2395883" cy="549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48"/>
              </a:lnSpc>
            </a:pP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Scelta del modello</a:t>
            </a:r>
            <a:r>
              <a:rPr lang="en-US" sz="1820" spc="60">
                <a:solidFill>
                  <a:srgbClr val="EBEBEB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820" spc="60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Grid_01</a:t>
            </a:r>
          </a:p>
          <a:p>
            <a:pPr algn="just">
              <a:lnSpc>
                <a:spcPts val="2548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Train Accuracy = 98.2%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mentre i top 5 hanno train &gt;= 99.1%</a:t>
            </a:r>
          </a:p>
          <a:p>
            <a:pPr algn="just">
              <a:lnSpc>
                <a:spcPts val="700"/>
              </a:lnSpc>
            </a:pPr>
          </a:p>
          <a:p>
            <a:pPr algn="just">
              <a:lnSpc>
                <a:spcPts val="714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CV</a:t>
            </a: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F1 = 0.8851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(solo -0.62% dal migliore)</a:t>
            </a:r>
          </a:p>
          <a:p>
            <a:pPr algn="just">
              <a:lnSpc>
                <a:spcPts val="700"/>
              </a:lnSpc>
            </a:pPr>
          </a:p>
          <a:p>
            <a:pPr algn="just">
              <a:lnSpc>
                <a:spcPts val="714"/>
              </a:lnSpc>
            </a:pPr>
          </a:p>
          <a:p>
            <a:pPr algn="just" marL="392938" indent="-196469" lvl="1">
              <a:lnSpc>
                <a:spcPts val="2548"/>
              </a:lnSpc>
              <a:buFont typeface="Arial"/>
              <a:buChar char="•"/>
            </a:pP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T</a:t>
            </a: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op 3 features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23.5% + 19.7% + 18.0% </a:t>
            </a:r>
            <a:r>
              <a:rPr lang="en-US" sz="1820" i="true" spc="60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= 61.2%    </a:t>
            </a:r>
            <a:r>
              <a:rPr lang="en-US" sz="1820" spc="60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-&gt; no features dominanti (tutte &lt; 25%)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39545" y="2071473"/>
            <a:ext cx="14808909" cy="2204085"/>
          </a:xfrm>
          <a:custGeom>
            <a:avLst/>
            <a:gdLst/>
            <a:ahLst/>
            <a:cxnLst/>
            <a:rect r="r" b="b" t="t" l="l"/>
            <a:pathLst>
              <a:path h="2204085" w="14808909">
                <a:moveTo>
                  <a:pt x="0" y="0"/>
                </a:moveTo>
                <a:lnTo>
                  <a:pt x="14808910" y="0"/>
                </a:lnTo>
                <a:lnTo>
                  <a:pt x="14808910" y="2204085"/>
                </a:lnTo>
                <a:lnTo>
                  <a:pt x="0" y="22040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-2310" t="-7564" r="-1769" b="-4322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16904" y="5423176"/>
            <a:ext cx="6351764" cy="3326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8" indent="-192434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n_estimators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400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&gt;100 per stabilità, &lt;500 per evitare eccessivi overhead</a:t>
            </a:r>
          </a:p>
          <a:p>
            <a:pPr algn="just">
              <a:lnSpc>
                <a:spcPts val="1399"/>
              </a:lnSpc>
            </a:pPr>
          </a:p>
          <a:p>
            <a:pPr algn="just" marL="384868" indent="-192434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max_depth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alberi profondi per evitare pruning, come da teoria. Rischio: overfitting, ma controllo tramite altri parametri</a:t>
            </a:r>
          </a:p>
          <a:p>
            <a:pPr algn="just">
              <a:lnSpc>
                <a:spcPts val="1399"/>
              </a:lnSpc>
            </a:pPr>
          </a:p>
          <a:p>
            <a:pPr algn="just" marL="384868" indent="-192434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min_samples_leaf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5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&lt;4 rischio overfitting, &gt;10 rischio underfitting su classi minoritarie</a:t>
            </a:r>
          </a:p>
          <a:p>
            <a:pPr algn="just">
              <a:lnSpc>
                <a:spcPts val="1399"/>
              </a:lnSpc>
            </a:pPr>
          </a:p>
          <a:p>
            <a:pPr algn="just" marL="384868" indent="-192434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n-jobs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-1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parallelismo RF: a ogni albero un core.</a:t>
            </a:r>
          </a:p>
          <a:p>
            <a:pPr algn="just">
              <a:lnSpc>
                <a:spcPts val="249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320696" y="5423176"/>
            <a:ext cx="6683068" cy="318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max_features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0.5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: sqrt≈0.35 alberi deboli troppo random,  1.0 riduce la diversità</a:t>
            </a:r>
          </a:p>
          <a:p>
            <a:pPr algn="just">
              <a:lnSpc>
                <a:spcPts val="1399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criterion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'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entropy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': migliore per classi sbilanciate</a:t>
            </a:r>
          </a:p>
          <a:p>
            <a:pPr algn="just">
              <a:lnSpc>
                <a:spcPts val="1399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bootstrap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'</a:t>
            </a:r>
            <a:r>
              <a:rPr lang="en-US" b="true" sz="1782" spc="58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True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':  campionamento con replacement crea diversità e riduce varianza via bagging.</a:t>
            </a:r>
          </a:p>
          <a:p>
            <a:pPr algn="just">
              <a:lnSpc>
                <a:spcPts val="1399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oob_score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'</a:t>
            </a:r>
            <a:r>
              <a:rPr lang="en-US" b="true" sz="1782" spc="58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True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': validazione su campioni esclusi</a:t>
            </a:r>
          </a:p>
          <a:p>
            <a:pPr algn="just">
              <a:lnSpc>
                <a:spcPts val="1399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random_state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 = </a:t>
            </a:r>
            <a:r>
              <a:rPr lang="en-US" b="true" sz="1782" spc="58">
                <a:solidFill>
                  <a:srgbClr val="EBEBE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42</a:t>
            </a: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, ≠ dal RS del training per indipendenza e isolamento 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Object 6" id="6"/>
          <p:cNvGraphicFramePr/>
          <p:nvPr/>
        </p:nvGraphicFramePr>
        <p:xfrm>
          <a:off x="10329412" y="3559325"/>
          <a:ext cx="7586157" cy="4274588"/>
        </p:xfrm>
        <a:graphic>
          <a:graphicData uri="http://schemas.openxmlformats.org/presentationml/2006/ole">
            <p:oleObj imgW="9105900" imgH="57912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83309" y="3498915"/>
            <a:ext cx="7718409" cy="5230199"/>
          </a:xfrm>
          <a:custGeom>
            <a:avLst/>
            <a:gdLst/>
            <a:ahLst/>
            <a:cxnLst/>
            <a:rect r="r" b="b" t="t" l="l"/>
            <a:pathLst>
              <a:path h="5230199" w="7718409">
                <a:moveTo>
                  <a:pt x="0" y="0"/>
                </a:moveTo>
                <a:lnTo>
                  <a:pt x="7718409" y="0"/>
                </a:lnTo>
                <a:lnTo>
                  <a:pt x="7718409" y="5230199"/>
                </a:lnTo>
                <a:lnTo>
                  <a:pt x="0" y="52301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0000"/>
            </a:blip>
            <a:stretch>
              <a:fillRect l="0" t="0" r="-28261" b="-1302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19787" y="1554358"/>
            <a:ext cx="14854645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4"/>
              </a:lnSpc>
            </a:pPr>
            <a:r>
              <a:rPr lang="en-US" sz="6641" spc="-31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5. </a:t>
            </a: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Results Analysis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29412" y="7350529"/>
            <a:ext cx="6443975" cy="1378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</a:pPr>
            <a:r>
              <a:rPr lang="en-US" sz="1599" spc="52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Il modello mostra </a:t>
            </a:r>
            <a:r>
              <a:rPr lang="en-US" b="true" sz="1599" spc="52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recall del 90%</a:t>
            </a:r>
            <a:r>
              <a:rPr lang="en-US" sz="1599" spc="52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sulla </a:t>
            </a:r>
            <a:r>
              <a:rPr lang="en-US" b="true" sz="1599" spc="52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classe 2</a:t>
            </a:r>
            <a:r>
              <a:rPr lang="en-US" sz="1599" spc="52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, significando che identifica correttamente 9 su 10 futuri talenti. </a:t>
            </a:r>
            <a:r>
              <a:rPr lang="en-US" sz="1599" i="true" spc="52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Considerando che un potenziale talento possa valere €10-50M, il ROI potenziale del modello di scouting è nell'ordine delle centinaia di milioni di euro.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139468" y="3757293"/>
            <a:ext cx="4418960" cy="4698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Dominanza Features Engineered (61%):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Le prime 3 features sono tutte create ad-hoc,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validando l'approccio di feature engineering</a:t>
            </a:r>
          </a:p>
          <a:p>
            <a:pPr algn="l">
              <a:lnSpc>
                <a:spcPts val="2495"/>
              </a:lnSpc>
            </a:pPr>
          </a:p>
          <a:p>
            <a:pPr algn="l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Bilanciamento Tecnico-Economico: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Mix equilibrato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tra aspetti puramente calcistici e di mercato</a:t>
            </a:r>
          </a:p>
          <a:p>
            <a:pPr algn="l">
              <a:lnSpc>
                <a:spcPts val="2495"/>
              </a:lnSpc>
            </a:pPr>
          </a:p>
          <a:p>
            <a:pPr algn="l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Tail Features (19%):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Reaction Development, Role Quality, Athletic Potential forniscono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varianza aggiuntiva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39306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Features Importance </a:t>
            </a:r>
          </a:p>
        </p:txBody>
      </p:sp>
      <p:graphicFrame>
        <p:nvGraphicFramePr>
          <p:cNvPr name="Object 6" id="6"/>
          <p:cNvGraphicFramePr/>
          <p:nvPr/>
        </p:nvGraphicFramePr>
        <p:xfrm>
          <a:off x="2390189" y="2921311"/>
          <a:ext cx="7586157" cy="4274588"/>
        </p:xfrm>
        <a:graphic>
          <a:graphicData uri="http://schemas.openxmlformats.org/presentationml/2006/ole">
            <p:oleObj imgW="9105900" imgH="57912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H="true">
            <a:off x="9105900" y="3476923"/>
            <a:ext cx="0" cy="474247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4789972" y="1743540"/>
            <a:ext cx="8669956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Limiti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14138" y="3724178"/>
            <a:ext cx="5777337" cy="3673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Limitazioni Metodologiche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Context Independence: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Non considera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sistema di gioco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o compatibilità tattica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Absence of Injury Data: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Non considera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predisposizione agli infortuni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Binary Age Thresholds: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Transizioni discrete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invece di continue nell'età</a:t>
            </a:r>
          </a:p>
          <a:p>
            <a:pPr algn="just">
              <a:lnSpc>
                <a:spcPts val="249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123874" y="3724178"/>
            <a:ext cx="5401573" cy="2730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Limitazioni dei Dati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FIFA Bias: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Ratings basati su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percezioni EA Sports,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non performance reali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Missing Psychological Factors: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Motivazione,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leadership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, resilienza non catturate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61121" y="666726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787894" y="-106423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H="true">
            <a:off x="9105900" y="3476923"/>
            <a:ext cx="0" cy="474247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4789972" y="1743540"/>
            <a:ext cx="8669956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Estensioni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14138" y="3724178"/>
            <a:ext cx="5777337" cy="3263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Miglioramenti a Breve Termine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Ensemble Methods: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Combinare Random Forest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XGBoost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e Neural Ne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t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works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Hyp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rp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a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rameter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Opt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i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i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zati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o</a:t>
            </a: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n: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Bayesian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optimization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per parametri ottimali</a:t>
            </a:r>
          </a:p>
          <a:p>
            <a:pPr algn="just">
              <a:lnSpc>
                <a:spcPts val="249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123874" y="3724178"/>
            <a:ext cx="5401573" cy="3892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 spc="99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Miglioramenti a Lungo Termine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Temporal Modeling: 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Integrare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dati multi-anno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i="true" spc="58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External Data Integration: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Performance reali, dati biometrici e real-time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(GPS, biomet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ic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i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, performance analytics) e l'evoluzione verso modelli predittivi temporali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3067982"/>
            <a:ext cx="9573035" cy="5487735"/>
          </a:xfrm>
          <a:custGeom>
            <a:avLst/>
            <a:gdLst/>
            <a:ahLst/>
            <a:cxnLst/>
            <a:rect r="r" b="b" t="t" l="l"/>
            <a:pathLst>
              <a:path h="5487735" w="9573035">
                <a:moveTo>
                  <a:pt x="0" y="0"/>
                </a:moveTo>
                <a:lnTo>
                  <a:pt x="9573035" y="0"/>
                </a:lnTo>
                <a:lnTo>
                  <a:pt x="9573035" y="5487735"/>
                </a:lnTo>
                <a:lnTo>
                  <a:pt x="0" y="54877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-21967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Missing Values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96363" y="5420087"/>
            <a:ext cx="6124031" cy="3135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 i="true" spc="59">
                <a:solidFill>
                  <a:srgbClr val="D9D9D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Le feature più correlate (national_rating 0.67) sono inutilizzabili per l'85% del dataset. </a:t>
            </a:r>
          </a:p>
          <a:p>
            <a:pPr algn="just"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--&gt; Necessario 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feature</a:t>
            </a: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engineering</a:t>
            </a: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per recuperare potere predittivo su campione completo. Le nuove features aggregate sono state progettate per catturare pattern latenti che le variabili singole non riescono a esprimere, basandosi sulla 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conoscenza dello sviluppo calcistico</a:t>
            </a:r>
            <a:r>
              <a:rPr lang="en-US" sz="1800" spc="5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e</a:t>
            </a:r>
            <a:r>
              <a:rPr lang="en-US" b="true" sz="1800" spc="59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correlazioni osservate tra i dati nel set.</a:t>
            </a:r>
          </a:p>
        </p:txBody>
      </p:sp>
      <p:graphicFrame>
        <p:nvGraphicFramePr>
          <p:cNvPr name="Object 10" id="10"/>
          <p:cNvGraphicFramePr/>
          <p:nvPr/>
        </p:nvGraphicFramePr>
        <p:xfrm>
          <a:off x="11424084" y="3067982"/>
          <a:ext cx="6359670" cy="1775892"/>
        </p:xfrm>
        <a:graphic>
          <a:graphicData uri="http://schemas.openxmlformats.org/presentationml/2006/ole">
            <p:oleObj imgW="7620000" imgH="3048000" r:id="rId6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24318" y="1690138"/>
            <a:ext cx="8332279" cy="6777979"/>
          </a:xfrm>
          <a:custGeom>
            <a:avLst/>
            <a:gdLst/>
            <a:ahLst/>
            <a:cxnLst/>
            <a:rect r="r" b="b" t="t" l="l"/>
            <a:pathLst>
              <a:path h="6777979" w="8332279">
                <a:moveTo>
                  <a:pt x="0" y="0"/>
                </a:moveTo>
                <a:lnTo>
                  <a:pt x="8332279" y="0"/>
                </a:lnTo>
                <a:lnTo>
                  <a:pt x="8332279" y="6777979"/>
                </a:lnTo>
                <a:lnTo>
                  <a:pt x="0" y="67779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-894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662359" y="4743855"/>
            <a:ext cx="6596941" cy="3724263"/>
          </a:xfrm>
          <a:custGeom>
            <a:avLst/>
            <a:gdLst/>
            <a:ahLst/>
            <a:cxnLst/>
            <a:rect r="r" b="b" t="t" l="l"/>
            <a:pathLst>
              <a:path h="3724263" w="6596941">
                <a:moveTo>
                  <a:pt x="0" y="0"/>
                </a:moveTo>
                <a:lnTo>
                  <a:pt x="6596941" y="0"/>
                </a:lnTo>
                <a:lnTo>
                  <a:pt x="6596941" y="3724262"/>
                </a:lnTo>
                <a:lnTo>
                  <a:pt x="0" y="3724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</a:blip>
            <a:stretch>
              <a:fillRect l="0" t="0" r="-16229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959441" y="1709188"/>
            <a:ext cx="6814650" cy="1957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704"/>
              </a:lnSpc>
            </a:pPr>
            <a:r>
              <a:rPr lang="en-US" sz="664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</a:t>
            </a:r>
            <a:r>
              <a:rPr lang="en-US" b="true" sz="664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Features Engineering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1202288"/>
            <a:ext cx="7654142" cy="1722182"/>
          </a:xfrm>
          <a:custGeom>
            <a:avLst/>
            <a:gdLst/>
            <a:ahLst/>
            <a:cxnLst/>
            <a:rect r="r" b="b" t="t" l="l"/>
            <a:pathLst>
              <a:path h="1722182" w="7654142">
                <a:moveTo>
                  <a:pt x="0" y="0"/>
                </a:moveTo>
                <a:lnTo>
                  <a:pt x="7654142" y="0"/>
                </a:lnTo>
                <a:lnTo>
                  <a:pt x="7654142" y="1722182"/>
                </a:lnTo>
                <a:lnTo>
                  <a:pt x="0" y="17221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Growth Potential Index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Capacità di sviluppo mentale pesata per età e reputazione.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065867" y="3688423"/>
            <a:ext cx="3349637" cy="5326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Giocatori under-23 con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alte capacità mentali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mostrano curve di crescita esponenziali (studio Liverpool FC Academy 2018)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Composure predice performance in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situazioni ad alta pressione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(Champions League, Mondiali)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Reactions elevate correlano con capacità di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apprendimento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tattico e tecnico trasversale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224318" y="3595787"/>
            <a:ext cx="10788102" cy="5540669"/>
          </a:xfrm>
          <a:custGeom>
            <a:avLst/>
            <a:gdLst/>
            <a:ahLst/>
            <a:cxnLst/>
            <a:rect r="r" b="b" t="t" l="l"/>
            <a:pathLst>
              <a:path h="5540669" w="10788102">
                <a:moveTo>
                  <a:pt x="0" y="0"/>
                </a:moveTo>
                <a:lnTo>
                  <a:pt x="10788102" y="0"/>
                </a:lnTo>
                <a:lnTo>
                  <a:pt x="10788102" y="5540669"/>
                </a:lnTo>
                <a:lnTo>
                  <a:pt x="0" y="55406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513" r="-15327" b="-8482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2449" y="1336254"/>
            <a:ext cx="15424227" cy="7614492"/>
          </a:xfrm>
          <a:custGeom>
            <a:avLst/>
            <a:gdLst/>
            <a:ahLst/>
            <a:cxnLst/>
            <a:rect r="r" b="b" t="t" l="l"/>
            <a:pathLst>
              <a:path h="7614492" w="15424227">
                <a:moveTo>
                  <a:pt x="0" y="0"/>
                </a:moveTo>
                <a:lnTo>
                  <a:pt x="15424227" y="0"/>
                </a:lnTo>
                <a:lnTo>
                  <a:pt x="15424227" y="7614492"/>
                </a:lnTo>
                <a:lnTo>
                  <a:pt x="0" y="76144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172200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432450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Reaction Development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273132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Reazioni superiori alla media della fascia d'età.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204069" y="6370888"/>
            <a:ext cx="9362476" cy="2183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Reactions non crescono linearmente con l'età (esistono "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acceleration phases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")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Giocatori con reactions superiori ai coetanei mostrano un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vantaggio competitivo duraturo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nella carriera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Reactions elevate facilitano acquisizione più rapida di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nuove skills tecniche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445898" y="3219463"/>
            <a:ext cx="15396205" cy="2540374"/>
          </a:xfrm>
          <a:custGeom>
            <a:avLst/>
            <a:gdLst/>
            <a:ahLst/>
            <a:cxnLst/>
            <a:rect r="r" b="b" t="t" l="l"/>
            <a:pathLst>
              <a:path h="2540374" w="15396205">
                <a:moveTo>
                  <a:pt x="0" y="0"/>
                </a:moveTo>
                <a:lnTo>
                  <a:pt x="15396204" y="0"/>
                </a:lnTo>
                <a:lnTo>
                  <a:pt x="15396204" y="2540374"/>
                </a:lnTo>
                <a:lnTo>
                  <a:pt x="0" y="25403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604781" y="6370888"/>
            <a:ext cx="4332066" cy="2183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P25 per Under-20: a quell'età anche reactions modeste possono indicare alto potenziale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ABABAC"/>
                </a:solidFill>
                <a:latin typeface="Open Sauce"/>
                <a:ea typeface="Open Sauce"/>
                <a:cs typeface="Open Sauce"/>
                <a:sym typeface="Open Sauce"/>
              </a:rPr>
              <a:t>P90 per Over-30:  reactions elevate per giocatori esperti sono rare e preziose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80051" y="-136065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5"/>
                </a:lnTo>
                <a:lnTo>
                  <a:pt x="0" y="1260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04951" y="1253702"/>
            <a:ext cx="14979223" cy="7779597"/>
          </a:xfrm>
          <a:custGeom>
            <a:avLst/>
            <a:gdLst/>
            <a:ahLst/>
            <a:cxnLst/>
            <a:rect r="r" b="b" t="t" l="l"/>
            <a:pathLst>
              <a:path h="7779597" w="14979223">
                <a:moveTo>
                  <a:pt x="0" y="0"/>
                </a:moveTo>
                <a:lnTo>
                  <a:pt x="14979223" y="0"/>
                </a:lnTo>
                <a:lnTo>
                  <a:pt x="14979223" y="7779596"/>
                </a:lnTo>
                <a:lnTo>
                  <a:pt x="0" y="77795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762209" y="4992838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162989" y="-1307919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16131" y="3210874"/>
            <a:ext cx="8577910" cy="6047426"/>
          </a:xfrm>
          <a:custGeom>
            <a:avLst/>
            <a:gdLst/>
            <a:ahLst/>
            <a:cxnLst/>
            <a:rect r="r" b="b" t="t" l="l"/>
            <a:pathLst>
              <a:path h="6047426" w="8577910">
                <a:moveTo>
                  <a:pt x="0" y="0"/>
                </a:moveTo>
                <a:lnTo>
                  <a:pt x="8577910" y="0"/>
                </a:lnTo>
                <a:lnTo>
                  <a:pt x="8577910" y="6047426"/>
                </a:lnTo>
                <a:lnTo>
                  <a:pt x="0" y="60474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162053"/>
            <a:ext cx="16230600" cy="7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0"/>
              </a:lnSpc>
            </a:pPr>
            <a:r>
              <a:rPr lang="en-US" b="true" sz="5000" spc="-235">
                <a:solidFill>
                  <a:srgbClr val="EBEBE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Role Quality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045143"/>
            <a:ext cx="1623060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i="true" spc="59">
                <a:solidFill>
                  <a:srgbClr val="EBEBEB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Eccellenza nelle skill specifiche del ruolo.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48165" y="3714051"/>
            <a:ext cx="3738312" cy="5012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Una stessa abilità a 18 vs 28 anni ha significato predittivo completamente diverso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Le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kills core del ruolo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sono più adatte a predire  il potenziale rispetto all’ overall rating</a:t>
            </a:r>
          </a:p>
          <a:p>
            <a:pPr algn="just">
              <a:lnSpc>
                <a:spcPts val="2495"/>
              </a:lnSpc>
            </a:pPr>
          </a:p>
          <a:p>
            <a:pPr algn="just" marL="384867" indent="-192433" lvl="1">
              <a:lnSpc>
                <a:spcPts val="2495"/>
              </a:lnSpc>
              <a:buFont typeface="Arial"/>
              <a:buChar char="•"/>
            </a:pP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Diverse posizioni richiedono diverse </a:t>
            </a:r>
            <a:r>
              <a:rPr lang="en-US" b="true" sz="1782" spc="58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combinazioni neuromotorie</a:t>
            </a:r>
            <a:r>
              <a:rPr lang="en-US" sz="1782" spc="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(un portiere eccellente non è necessariamente un attaccante promettente)</a:t>
            </a:r>
          </a:p>
          <a:p>
            <a:pPr algn="just">
              <a:lnSpc>
                <a:spcPts val="2495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DAGohw9TpQM</dc:identifier>
  <dcterms:modified xsi:type="dcterms:W3CDTF">2011-08-01T06:04:30Z</dcterms:modified>
  <cp:revision>1</cp:revision>
  <dc:title>Talent_Radar</dc:title>
</cp:coreProperties>
</file>

<file path=docProps/thumbnail.jpeg>
</file>